
<file path=[Content_Types].xml><?xml version="1.0" encoding="utf-8"?>
<Types xmlns="http://schemas.openxmlformats.org/package/2006/content-types">
  <Default Extension="png" ContentType="image/png"/>
  <Default Extension="web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8" r:id="rId5"/>
    <p:sldId id="263" r:id="rId6"/>
    <p:sldId id="278" r:id="rId7"/>
    <p:sldId id="281" r:id="rId8"/>
    <p:sldId id="280" r:id="rId9"/>
    <p:sldId id="262" r:id="rId10"/>
    <p:sldId id="269" r:id="rId11"/>
    <p:sldId id="285" r:id="rId12"/>
    <p:sldId id="315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899F3-7C76-411C-BDDC-5FCCC7A64FC2}" type="datetimeFigureOut">
              <a:rPr lang="cs-CZ" smtClean="0"/>
              <a:t>15.11.2024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48678-4BBF-4848-9A49-5B408E7534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0619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899F3-7C76-411C-BDDC-5FCCC7A64FC2}" type="datetimeFigureOut">
              <a:rPr lang="cs-CZ" smtClean="0"/>
              <a:t>15.11.2024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48678-4BBF-4848-9A49-5B408E7534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2965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899F3-7C76-411C-BDDC-5FCCC7A64FC2}" type="datetimeFigureOut">
              <a:rPr lang="cs-CZ" smtClean="0"/>
              <a:t>15.11.2024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48678-4BBF-4848-9A49-5B408E7534AE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281544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899F3-7C76-411C-BDDC-5FCCC7A64FC2}" type="datetimeFigureOut">
              <a:rPr lang="cs-CZ" smtClean="0"/>
              <a:t>15.11.2024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48678-4BBF-4848-9A49-5B408E7534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48997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899F3-7C76-411C-BDDC-5FCCC7A64FC2}" type="datetimeFigureOut">
              <a:rPr lang="cs-CZ" smtClean="0"/>
              <a:t>15.11.2024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48678-4BBF-4848-9A49-5B408E7534AE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1115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899F3-7C76-411C-BDDC-5FCCC7A64FC2}" type="datetimeFigureOut">
              <a:rPr lang="cs-CZ" smtClean="0"/>
              <a:t>15.11.2024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48678-4BBF-4848-9A49-5B408E7534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39924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899F3-7C76-411C-BDDC-5FCCC7A64FC2}" type="datetimeFigureOut">
              <a:rPr lang="cs-CZ" smtClean="0"/>
              <a:t>15.11.2024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48678-4BBF-4848-9A49-5B408E7534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78973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899F3-7C76-411C-BDDC-5FCCC7A64FC2}" type="datetimeFigureOut">
              <a:rPr lang="cs-CZ" smtClean="0"/>
              <a:t>15.11.2024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48678-4BBF-4848-9A49-5B408E7534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2915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899F3-7C76-411C-BDDC-5FCCC7A64FC2}" type="datetimeFigureOut">
              <a:rPr lang="cs-CZ" smtClean="0"/>
              <a:t>15.11.2024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48678-4BBF-4848-9A49-5B408E7534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8424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899F3-7C76-411C-BDDC-5FCCC7A64FC2}" type="datetimeFigureOut">
              <a:rPr lang="cs-CZ" smtClean="0"/>
              <a:t>15.11.2024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48678-4BBF-4848-9A49-5B408E7534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6502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899F3-7C76-411C-BDDC-5FCCC7A64FC2}" type="datetimeFigureOut">
              <a:rPr lang="cs-CZ" smtClean="0"/>
              <a:t>15.11.2024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48678-4BBF-4848-9A49-5B408E7534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5067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899F3-7C76-411C-BDDC-5FCCC7A64FC2}" type="datetimeFigureOut">
              <a:rPr lang="cs-CZ" smtClean="0"/>
              <a:t>15.11.2024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48678-4BBF-4848-9A49-5B408E7534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4041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899F3-7C76-411C-BDDC-5FCCC7A64FC2}" type="datetimeFigureOut">
              <a:rPr lang="cs-CZ" smtClean="0"/>
              <a:t>15.11.2024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48678-4BBF-4848-9A49-5B408E7534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4959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899F3-7C76-411C-BDDC-5FCCC7A64FC2}" type="datetimeFigureOut">
              <a:rPr lang="cs-CZ" smtClean="0"/>
              <a:t>15.11.2024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48678-4BBF-4848-9A49-5B408E7534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3130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899F3-7C76-411C-BDDC-5FCCC7A64FC2}" type="datetimeFigureOut">
              <a:rPr lang="cs-CZ" smtClean="0"/>
              <a:t>15.11.2024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48678-4BBF-4848-9A49-5B408E7534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721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899F3-7C76-411C-BDDC-5FCCC7A64FC2}" type="datetimeFigureOut">
              <a:rPr lang="cs-CZ" smtClean="0"/>
              <a:t>15.11.2024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48678-4BBF-4848-9A49-5B408E7534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5816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E899F3-7C76-411C-BDDC-5FCCC7A64FC2}" type="datetimeFigureOut">
              <a:rPr lang="cs-CZ" smtClean="0"/>
              <a:t>15.11.2024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2F48678-4BBF-4848-9A49-5B408E7534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9538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ebp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ebp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eb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>
            <a:extLst>
              <a:ext uri="{FF2B5EF4-FFF2-40B4-BE49-F238E27FC236}">
                <a16:creationId xmlns:a16="http://schemas.microsoft.com/office/drawing/2014/main" id="{776D62CF-CD2C-4135-BD4F-F382E000128D}"/>
              </a:ext>
            </a:extLst>
          </p:cNvPr>
          <p:cNvSpPr/>
          <p:nvPr/>
        </p:nvSpPr>
        <p:spPr>
          <a:xfrm>
            <a:off x="2768494" y="2951946"/>
            <a:ext cx="885744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0" i="0" dirty="0">
                <a:solidFill>
                  <a:srgbClr val="252154"/>
                </a:solidFill>
                <a:effectLst/>
                <a:latin typeface="DM Sans"/>
              </a:rPr>
              <a:t>Rozvoj čtenářské gramotnosti v matematice</a:t>
            </a:r>
          </a:p>
          <a:p>
            <a:r>
              <a:rPr lang="cs-CZ" sz="2800" dirty="0">
                <a:solidFill>
                  <a:srgbClr val="252154"/>
                </a:solidFill>
                <a:latin typeface="DM Sans"/>
              </a:rPr>
              <a:t>Tomáš Chrobák</a:t>
            </a:r>
            <a:endParaRPr lang="cs-CZ" sz="2800" b="0" i="0" dirty="0">
              <a:solidFill>
                <a:srgbClr val="252154"/>
              </a:solidFill>
              <a:effectLst/>
              <a:latin typeface="DM Sans"/>
            </a:endParaRPr>
          </a:p>
        </p:txBody>
      </p:sp>
    </p:spTree>
    <p:extLst>
      <p:ext uri="{BB962C8B-B14F-4D97-AF65-F5344CB8AC3E}">
        <p14:creationId xmlns:p14="http://schemas.microsoft.com/office/powerpoint/2010/main" val="22801023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284867-3FAE-433C-9478-41F108A20A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F6F4F98-977A-415C-AAEE-C3E9FBC472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sz="3600" b="1" dirty="0"/>
              <a:t>a)    V nejvyšším a třetím podlaží nejsou modré kostky.</a:t>
            </a:r>
          </a:p>
          <a:p>
            <a:r>
              <a:rPr lang="cs-CZ" sz="3600" b="1" dirty="0"/>
              <a:t>b) V druhém nejnižším a v třetím nejvyšším podlaží nejsou žluté kostky.</a:t>
            </a:r>
          </a:p>
          <a:p>
            <a:r>
              <a:rPr lang="cs-CZ" sz="3600" b="1" dirty="0"/>
              <a:t>c) Alespoň jedna modrá krychle nesousedí s žlutou kostkou.</a:t>
            </a:r>
          </a:p>
          <a:p>
            <a:r>
              <a:rPr lang="cs-CZ" sz="3600" b="1" dirty="0"/>
              <a:t>d) Vytvoř úlohu pro spolužáky.</a:t>
            </a:r>
          </a:p>
          <a:p>
            <a:pPr marL="0" indent="0">
              <a:buNone/>
            </a:pPr>
            <a:br>
              <a:rPr lang="cs-CZ" sz="3600" dirty="0"/>
            </a:br>
            <a:endParaRPr lang="cs-CZ" sz="3600" dirty="0"/>
          </a:p>
          <a:p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378258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F95723-1E96-403F-8E3C-492CBF1DF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A4BDD4E-B479-4141-B255-2CEBCCE217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2359" y="5390909"/>
            <a:ext cx="3226451" cy="8991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dirty="0"/>
              <a:t>VZTAHY</a:t>
            </a:r>
          </a:p>
        </p:txBody>
      </p:sp>
      <p:sp>
        <p:nvSpPr>
          <p:cNvPr id="4" name="Rovnoramenný trojúhelník 3">
            <a:extLst>
              <a:ext uri="{FF2B5EF4-FFF2-40B4-BE49-F238E27FC236}">
                <a16:creationId xmlns:a16="http://schemas.microsoft.com/office/drawing/2014/main" id="{22DB9E44-FB6E-45C5-80E1-CC0E4D55D787}"/>
              </a:ext>
            </a:extLst>
          </p:cNvPr>
          <p:cNvSpPr/>
          <p:nvPr/>
        </p:nvSpPr>
        <p:spPr>
          <a:xfrm>
            <a:off x="3130062" y="2664069"/>
            <a:ext cx="2965938" cy="2743200"/>
          </a:xfrm>
          <a:prstGeom prst="triangle">
            <a:avLst/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highlight>
                <a:srgbClr val="00FFFF"/>
              </a:highlight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4B9BF409-B2B9-463D-A5A7-873AFDAFD689}"/>
              </a:ext>
            </a:extLst>
          </p:cNvPr>
          <p:cNvSpPr txBox="1"/>
          <p:nvPr/>
        </p:nvSpPr>
        <p:spPr>
          <a:xfrm>
            <a:off x="3851357" y="2120036"/>
            <a:ext cx="28220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/>
              <a:t>VÝKON</a:t>
            </a:r>
          </a:p>
          <a:p>
            <a:endParaRPr lang="cs-CZ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A1707B9B-9C7A-4B34-979D-1A60EE96C842}"/>
              </a:ext>
            </a:extLst>
          </p:cNvPr>
          <p:cNvSpPr txBox="1"/>
          <p:nvPr/>
        </p:nvSpPr>
        <p:spPr>
          <a:xfrm>
            <a:off x="2224205" y="5407269"/>
            <a:ext cx="18117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/>
              <a:t>RADOST</a:t>
            </a:r>
          </a:p>
        </p:txBody>
      </p:sp>
    </p:spTree>
    <p:extLst>
      <p:ext uri="{BB962C8B-B14F-4D97-AF65-F5344CB8AC3E}">
        <p14:creationId xmlns:p14="http://schemas.microsoft.com/office/powerpoint/2010/main" val="18258211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67ACC2-D76B-4178-AC17-03750A062A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749CE7D0-2EEC-4789-9289-A280BC6D8778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79837" y="718458"/>
            <a:ext cx="7457265" cy="5323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177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806EC4-C10D-48A4-B577-185D55CF2E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Cíle workshopu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1EA8DAD-7023-493A-A452-DD842612B3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 rozvíjet čtenářskou gramotnost v matematice</a:t>
            </a:r>
          </a:p>
          <a:p>
            <a:r>
              <a:rPr lang="cs-CZ" dirty="0"/>
              <a:t>Jak podporovat slabší i nadané žáky</a:t>
            </a:r>
          </a:p>
          <a:p>
            <a:r>
              <a:rPr lang="cs-CZ" dirty="0"/>
              <a:t>Jak budovat klima a pracovat s motivací žáků</a:t>
            </a:r>
          </a:p>
          <a:p>
            <a:r>
              <a:rPr lang="cs-CZ"/>
              <a:t>Užít </a:t>
            </a:r>
            <a:r>
              <a:rPr lang="cs-CZ" dirty="0"/>
              <a:t>si to </a:t>
            </a:r>
            <a:r>
              <a:rPr lang="cs-CZ" dirty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02837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38C56C-F4D9-4C93-A112-9A620B332D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Těkej - </a:t>
            </a:r>
            <a:r>
              <a:rPr lang="cs-CZ" dirty="0" err="1"/>
              <a:t>štronzo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261E872-380C-4654-97FB-D9F6C457B1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Jaký okamžik (situace) mi o prázdninách udělal radost?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Co se mi podařilo (na, co jsem hrdý) z minulého školního roku?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Jak by vypadal můj vysněný workshop?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Jaké jsem byl zvíře, když jsem dostal matematickou úlohu?</a:t>
            </a:r>
          </a:p>
        </p:txBody>
      </p:sp>
    </p:spTree>
    <p:extLst>
      <p:ext uri="{BB962C8B-B14F-4D97-AF65-F5344CB8AC3E}">
        <p14:creationId xmlns:p14="http://schemas.microsoft.com/office/powerpoint/2010/main" val="774205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AE4299-8DC1-488E-B888-E9AA78CB63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Rozvoj čtenářské gramotnosti v matematice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936F3B7-9DB5-434A-B05C-15986F24BE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81052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B6DD18-957D-490F-A6C6-DB4471594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Rozdělení do dvojic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9893E91-0349-492C-A409-49B9720296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Vezměte si tři modré a dvě žluté kostky.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Potom si vezměte ze stolu jeden lístek.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Podle zadání postavte věž a najděte si parťáka, který má stejnou věž jako vy.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Sedněte si společně ( i s </a:t>
            </a:r>
            <a:r>
              <a:rPr lang="cs-CZ" dirty="0" err="1"/>
              <a:t>kostkama</a:t>
            </a:r>
            <a:r>
              <a:rPr lang="cs-CZ" dirty="0"/>
              <a:t>).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C9451338-FA84-4DE3-B15C-6022099287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2051" y="681037"/>
            <a:ext cx="3991219" cy="2786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07842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68ECF70A-309A-4D7D-A614-744B1A4B2FD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2001" y="516327"/>
            <a:ext cx="8240939" cy="5262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64781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1F5E54-9E29-4F12-A868-3CFF01F67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STAVITELÉ</a:t>
            </a:r>
          </a:p>
        </p:txBody>
      </p:sp>
      <p:sp>
        <p:nvSpPr>
          <p:cNvPr id="7" name="AutoShape 8" descr="https://v1.padlet.pics/3/image.webp?t=c_limit%2Cdpr_2%2Ch_720%2Cw_1396&amp;url=https%3A%2F%2Fpadlet-uploads.storage.googleapis.com%2F976028969%2Fd461753c554768972e2d58d1d89349d5%2Fkostky.bmp">
            <a:extLst>
              <a:ext uri="{FF2B5EF4-FFF2-40B4-BE49-F238E27FC236}">
                <a16:creationId xmlns:a16="http://schemas.microsoft.com/office/drawing/2014/main" id="{CDEFD17A-633C-4080-AE6F-C3E3BC11CE48}"/>
              </a:ext>
            </a:extLst>
          </p:cNvPr>
          <p:cNvSpPr>
            <a:spLocks noGrp="1" noChangeAspect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0" indent="0" fontAlgn="base">
              <a:buNone/>
            </a:pPr>
            <a:r>
              <a:rPr lang="cs-CZ" sz="2000" b="1" dirty="0"/>
              <a:t>Úkol č. 1:  Postav věž.</a:t>
            </a:r>
          </a:p>
          <a:p>
            <a:pPr fontAlgn="base"/>
            <a:endParaRPr lang="cs-CZ" sz="2000" dirty="0"/>
          </a:p>
          <a:p>
            <a:r>
              <a:rPr lang="cs-CZ" sz="2000" dirty="0"/>
              <a:t>a- každé dvě sousední kostky mají různou barvu.</a:t>
            </a:r>
          </a:p>
          <a:p>
            <a:pPr marL="0" indent="0">
              <a:buNone/>
            </a:pPr>
            <a:endParaRPr lang="cs-CZ" sz="2000" dirty="0"/>
          </a:p>
          <a:p>
            <a:r>
              <a:rPr lang="cs-CZ" sz="2000" dirty="0"/>
              <a:t>b- v 2. a 4. podlaží jsou žluté kostky.</a:t>
            </a:r>
          </a:p>
          <a:p>
            <a:pPr marL="0" indent="0">
              <a:buNone/>
            </a:pPr>
            <a:endParaRPr lang="cs-CZ" sz="2000" dirty="0"/>
          </a:p>
          <a:p>
            <a:r>
              <a:rPr lang="cs-CZ" sz="2000" dirty="0"/>
              <a:t>c- v prvních třech podlažích jsou modré  kostky.</a:t>
            </a:r>
          </a:p>
          <a:p>
            <a:pPr marL="0" indent="0">
              <a:buNone/>
            </a:pPr>
            <a:endParaRPr lang="cs-CZ" sz="2000" dirty="0"/>
          </a:p>
          <a:p>
            <a:r>
              <a:rPr lang="cs-CZ" sz="2000" dirty="0"/>
              <a:t>d- v 3. a nejvyšším podlaží není modrá kostka.</a:t>
            </a:r>
          </a:p>
          <a:p>
            <a:endParaRPr lang="cs-CZ" sz="2000" dirty="0"/>
          </a:p>
          <a:p>
            <a:pPr marL="0" indent="0">
              <a:buNone/>
            </a:pPr>
            <a:r>
              <a:rPr lang="cs-CZ" sz="2000" b="1" dirty="0"/>
              <a:t>Úkol č. 2: Seřaď úlohy podle obtížnosti od nejlehčí po nejtěžší</a:t>
            </a:r>
          </a:p>
          <a:p>
            <a:endParaRPr lang="cs-CZ" sz="2000" dirty="0"/>
          </a:p>
          <a:p>
            <a:pPr marL="0" indent="0">
              <a:buNone/>
            </a:pPr>
            <a:endParaRPr lang="cs-CZ" sz="200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AD3242C-ECAE-4BFB-BC7A-0CCEBCCA5A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7230" y="1599620"/>
            <a:ext cx="3991219" cy="2786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201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C15131-57C0-46BD-ABBC-89313A06A6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Hra Sova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DE7D189-33BB-4D74-A23C-4385F55F81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Pokuste se na co nejméně otázek </a:t>
            </a:r>
          </a:p>
          <a:p>
            <a:pPr marL="0" indent="0">
              <a:buNone/>
            </a:pPr>
            <a:r>
              <a:rPr lang="cs-CZ" dirty="0"/>
              <a:t>postavit stejnou stavbu jakou má</a:t>
            </a:r>
          </a:p>
          <a:p>
            <a:pPr marL="0" indent="0">
              <a:buNone/>
            </a:pPr>
            <a:r>
              <a:rPr lang="cs-CZ" dirty="0"/>
              <a:t>moudrá sova.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Sova může odpovídat pouze ANO/NE</a:t>
            </a:r>
          </a:p>
        </p:txBody>
      </p:sp>
      <p:pic>
        <p:nvPicPr>
          <p:cNvPr id="1026" name="Picture 2" descr="Sovy na animovaných obrázcích GIF - Legrační a roztomilé sovy">
            <a:extLst>
              <a:ext uri="{FF2B5EF4-FFF2-40B4-BE49-F238E27FC236}">
                <a16:creationId xmlns:a16="http://schemas.microsoft.com/office/drawing/2014/main" id="{C9928EC3-F77C-4108-BA8C-1B4AD29005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5779" y="0"/>
            <a:ext cx="4762500" cy="4152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37452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050FA3-D106-4A2A-974B-30B52C34D4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STANOVIŠTĚ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8C8C1C8-960A-40AA-9B41-F690F3C3EA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Zadání: Ve třídě máte tři stanoviště. Vždy postavte podle zadání stavbu a postavte se na to, které je podle vás správné. </a:t>
            </a:r>
          </a:p>
          <a:p>
            <a:pPr marL="0" indent="0">
              <a:buNone/>
            </a:pPr>
            <a:br>
              <a:rPr lang="cs-CZ" dirty="0"/>
            </a:br>
            <a:r>
              <a:rPr lang="cs-CZ" b="1" dirty="0"/>
              <a:t>Stanoviště 1: Stavba nejde postavit</a:t>
            </a:r>
          </a:p>
          <a:p>
            <a:pPr marL="0" indent="0">
              <a:buNone/>
            </a:pPr>
            <a:br>
              <a:rPr lang="cs-CZ" b="1" dirty="0"/>
            </a:br>
            <a:r>
              <a:rPr lang="cs-CZ" b="1" dirty="0"/>
              <a:t>Stanoviště 2: Stavba má jedno řešení</a:t>
            </a:r>
          </a:p>
          <a:p>
            <a:pPr marL="0" indent="0">
              <a:buNone/>
            </a:pPr>
            <a:br>
              <a:rPr lang="cs-CZ" b="1" dirty="0"/>
            </a:br>
            <a:r>
              <a:rPr lang="cs-CZ" b="1" dirty="0"/>
              <a:t>Stanoviště 3: Stavba má více řešení</a:t>
            </a: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1EE1FDF3-A711-466C-BA82-7BF251BB50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2976" y="3252573"/>
            <a:ext cx="3991219" cy="2786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59010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2104</TotalTime>
  <Words>314</Words>
  <Application>Microsoft Office PowerPoint</Application>
  <PresentationFormat>Širokoúhlá obrazovka</PresentationFormat>
  <Paragraphs>56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8" baseType="lpstr">
      <vt:lpstr>Arial</vt:lpstr>
      <vt:lpstr>DM Sans</vt:lpstr>
      <vt:lpstr>Trebuchet MS</vt:lpstr>
      <vt:lpstr>Wingdings</vt:lpstr>
      <vt:lpstr>Wingdings 3</vt:lpstr>
      <vt:lpstr>Fazeta</vt:lpstr>
      <vt:lpstr>Prezentace aplikace PowerPoint</vt:lpstr>
      <vt:lpstr>Cíle workshopu</vt:lpstr>
      <vt:lpstr>Těkej - štronzo</vt:lpstr>
      <vt:lpstr>Rozvoj čtenářské gramotnosti v matematice</vt:lpstr>
      <vt:lpstr>Rozdělení do dvojic</vt:lpstr>
      <vt:lpstr>Prezentace aplikace PowerPoint</vt:lpstr>
      <vt:lpstr>STAVITELÉ</vt:lpstr>
      <vt:lpstr>Hra Sova</vt:lpstr>
      <vt:lpstr>STANOVIŠTĚ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Chrobák Tomáš</dc:creator>
  <cp:lastModifiedBy>Chrobák Tomáš</cp:lastModifiedBy>
  <cp:revision>12</cp:revision>
  <dcterms:created xsi:type="dcterms:W3CDTF">2024-10-04T10:51:58Z</dcterms:created>
  <dcterms:modified xsi:type="dcterms:W3CDTF">2024-11-15T07:54:22Z</dcterms:modified>
</cp:coreProperties>
</file>